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80" r:id="rId2"/>
    <p:sldId id="281" r:id="rId3"/>
    <p:sldId id="271" r:id="rId4"/>
    <p:sldId id="259" r:id="rId5"/>
    <p:sldId id="270" r:id="rId6"/>
    <p:sldId id="295"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7" autoAdjust="0"/>
    <p:restoredTop sz="94660"/>
  </p:normalViewPr>
  <p:slideViewPr>
    <p:cSldViewPr snapToGrid="0">
      <p:cViewPr varScale="1">
        <p:scale>
          <a:sx n="90" d="100"/>
          <a:sy n="90" d="100"/>
        </p:scale>
        <p:origin x="432"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ECD19FB2-3AAB-4D03-B13A-2960828C78E3}" type="datetimeFigureOut">
              <a:rPr lang="en-US" dirty="0"/>
              <a:t>1/12/2017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80C674-7DFC-42FE-B9CD-82963CDB1557}" type="datetimeFigureOut">
              <a:rPr lang="en-US" dirty="0"/>
              <a:t>1/12/2017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76456F-F47D-4F25-8053-2A695DA0CA7D}" type="datetimeFigureOut">
              <a:rPr lang="en-US" dirty="0"/>
              <a:t>1/12/2017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6C7379-69CC-4837-9905-BEBA22830C8A}" type="datetimeFigureOut">
              <a:rPr lang="en-US" dirty="0"/>
              <a:t>1/12/2017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EB8B7E-8AEE-4F10-BFEE-C999AD004D36}" type="datetimeFigureOut">
              <a:rPr lang="en-US" dirty="0"/>
              <a:t>1/12/2017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8668F3F9-58BC-440B-B37B-805B9055EF92}" type="datetimeFigureOut">
              <a:rPr lang="en-US" dirty="0"/>
              <a:t>1/12/2017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0D5A53AF-48EA-489D-8260-9DCAB666386A}" type="datetimeFigureOut">
              <a:rPr lang="en-US" dirty="0"/>
              <a:t>1/12/2017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DED02AE-B9A4-47BD-AF8E-97E16144138B}" type="datetimeFigureOut">
              <a:rPr lang="en-US" dirty="0"/>
              <a:t>1/12/2017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F0FD78B-DB02-4362-BCDC-98A55456977C}" type="datetimeFigureOut">
              <a:rPr lang="en-US" dirty="0"/>
              <a:t>1/12/2017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9916976-5D93-46E4-A98A-FAD63E4D0EA8}" type="datetimeFigureOut">
              <a:rPr lang="en-US" dirty="0"/>
              <a:t>1/12/2017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F39F4F5-F4D2-4D2A-AB60-88D37ADCB869}" type="datetimeFigureOut">
              <a:rPr lang="en-US" dirty="0"/>
              <a:t>1/12/2017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23BC6CE-6D1E-47E5-8859-F31AC5380EB2}" type="datetimeFigureOut">
              <a:rPr lang="en-US" dirty="0"/>
              <a:t>1/12/2017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1B4E7C4-4DA4-404D-9965-B13F2DD7D8BF}" type="datetimeFigureOut">
              <a:rPr lang="en-US" dirty="0"/>
              <a:t>1/12/2017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6FB7AA-4A53-424F-AD41-70827B6504BA}" type="datetimeFigureOut">
              <a:rPr lang="en-US" dirty="0"/>
              <a:t>1/12/2017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84882-FB12-4BC8-9960-9AD8104D7FAE}" type="datetimeFigureOut">
              <a:rPr lang="en-US" dirty="0"/>
              <a:t>1/12/2017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D1BD23-6E54-4D9D-AD88-A2813C73CC25}" type="datetimeFigureOut">
              <a:rPr lang="en-US" dirty="0"/>
              <a:t>1/12/2017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71A834-4F3C-4AF9-9C74-05EC35A0F292}" type="datetimeFigureOut">
              <a:rPr lang="en-US" dirty="0"/>
              <a:t>1/12/2017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51CF1133-3259-4C45-BABA-5B62D9C6F78D}" type="datetimeFigureOut">
              <a:rPr lang="en-US" dirty="0"/>
              <a:t>1/12/2017</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GB" sz="4800" b="1" dirty="0" smtClean="0">
                <a:latin typeface="Segoe UI Light" panose="020B0502040204020203" pitchFamily="34" charset="0"/>
                <a:cs typeface="Segoe UI Light" panose="020B0502040204020203" pitchFamily="34" charset="0"/>
              </a:rPr>
              <a:t>What is a Games </a:t>
            </a:r>
            <a:r>
              <a:rPr lang="en-GB" sz="4800" b="1" dirty="0">
                <a:latin typeface="Segoe UI Light" panose="020B0502040204020203" pitchFamily="34" charset="0"/>
                <a:cs typeface="Segoe UI Light" panose="020B0502040204020203" pitchFamily="34" charset="0"/>
              </a:rPr>
              <a:t>B</a:t>
            </a:r>
            <a:r>
              <a:rPr lang="en-GB" sz="4800" b="1" dirty="0" smtClean="0">
                <a:latin typeface="Segoe UI Light" panose="020B0502040204020203" pitchFamily="34" charset="0"/>
                <a:cs typeface="Segoe UI Light" panose="020B0502040204020203" pitchFamily="34" charset="0"/>
              </a:rPr>
              <a:t>ased approach to training?</a:t>
            </a:r>
            <a:endParaRPr lang="en-GB" sz="4800" b="1" dirty="0">
              <a:latin typeface="Segoe UI Light" panose="020B0502040204020203" pitchFamily="34" charset="0"/>
              <a:cs typeface="Segoe UI Light" panose="020B0502040204020203" pitchFamily="34" charset="0"/>
            </a:endParaRPr>
          </a:p>
        </p:txBody>
      </p:sp>
      <p:sp>
        <p:nvSpPr>
          <p:cNvPr id="3" name="Content Placeholder 2"/>
          <p:cNvSpPr>
            <a:spLocks noGrp="1"/>
          </p:cNvSpPr>
          <p:nvPr>
            <p:ph idx="1"/>
          </p:nvPr>
        </p:nvSpPr>
        <p:spPr>
          <a:xfrm>
            <a:off x="979100" y="2036640"/>
            <a:ext cx="10233800" cy="4351338"/>
          </a:xfrm>
        </p:spPr>
        <p:txBody>
          <a:bodyPr/>
          <a:lstStyle/>
          <a:p>
            <a:pPr marL="0" indent="0">
              <a:buNone/>
            </a:pPr>
            <a:r>
              <a:rPr lang="en-GB" dirty="0" smtClean="0">
                <a:latin typeface="Segoe UI Light" panose="020B0502040204020203" pitchFamily="34" charset="0"/>
                <a:cs typeface="Segoe UI Light" panose="020B0502040204020203" pitchFamily="34" charset="0"/>
              </a:rPr>
              <a:t>A Games </a:t>
            </a:r>
            <a:r>
              <a:rPr lang="en-GB" dirty="0">
                <a:latin typeface="Segoe UI Light" panose="020B0502040204020203" pitchFamily="34" charset="0"/>
                <a:cs typeface="Segoe UI Light" panose="020B0502040204020203" pitchFamily="34" charset="0"/>
              </a:rPr>
              <a:t>B</a:t>
            </a:r>
            <a:r>
              <a:rPr lang="en-GB" dirty="0" smtClean="0">
                <a:latin typeface="Segoe UI Light" panose="020B0502040204020203" pitchFamily="34" charset="0"/>
                <a:cs typeface="Segoe UI Light" panose="020B0502040204020203" pitchFamily="34" charset="0"/>
              </a:rPr>
              <a:t>ased approach to coaching ensures that players are exposed to different types of games to develop techniques and skills in an appropriate environment.</a:t>
            </a:r>
          </a:p>
          <a:p>
            <a:pPr marL="0" indent="0">
              <a:buNone/>
            </a:pPr>
            <a:endParaRPr lang="en-GB" dirty="0" smtClean="0">
              <a:latin typeface="Segoe UI Light" panose="020B0502040204020203" pitchFamily="34" charset="0"/>
              <a:cs typeface="Segoe UI Light" panose="020B0502040204020203" pitchFamily="34" charset="0"/>
            </a:endParaRPr>
          </a:p>
          <a:p>
            <a:pPr marL="0" indent="0">
              <a:buNone/>
            </a:pPr>
            <a:r>
              <a:rPr lang="en-GB" dirty="0" smtClean="0">
                <a:latin typeface="Segoe UI Light" panose="020B0502040204020203" pitchFamily="34" charset="0"/>
                <a:cs typeface="Segoe UI Light" panose="020B0502040204020203" pitchFamily="34" charset="0"/>
              </a:rPr>
              <a:t>While traditional drills (linear) provide an organised structure for gradual developing technique, fun games and modified games provide an opportunity to practice skills of the game in an open environment where decisions - such as where to move, whether to take possession, which skill to preform - are forced upon players. </a:t>
            </a:r>
            <a:endParaRPr lang="en-GB" dirty="0">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2802593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GB" sz="4800" b="1" dirty="0" smtClean="0">
                <a:latin typeface="Segoe UI Light" panose="020B0502040204020203" pitchFamily="34" charset="0"/>
                <a:cs typeface="Segoe UI Light" panose="020B0502040204020203" pitchFamily="34" charset="0"/>
              </a:rPr>
              <a:t>The key outcomes from a Games </a:t>
            </a:r>
            <a:r>
              <a:rPr lang="en-GB" sz="4800" b="1" dirty="0">
                <a:latin typeface="Segoe UI Light" panose="020B0502040204020203" pitchFamily="34" charset="0"/>
                <a:cs typeface="Segoe UI Light" panose="020B0502040204020203" pitchFamily="34" charset="0"/>
              </a:rPr>
              <a:t>B</a:t>
            </a:r>
            <a:r>
              <a:rPr lang="en-GB" sz="4800" b="1" dirty="0" smtClean="0">
                <a:latin typeface="Segoe UI Light" panose="020B0502040204020203" pitchFamily="34" charset="0"/>
                <a:cs typeface="Segoe UI Light" panose="020B0502040204020203" pitchFamily="34" charset="0"/>
              </a:rPr>
              <a:t>ased approach to coaching are:</a:t>
            </a:r>
            <a:endParaRPr lang="en-GB" sz="4800" b="1" dirty="0">
              <a:latin typeface="Segoe UI Light" panose="020B0502040204020203" pitchFamily="34" charset="0"/>
              <a:cs typeface="Segoe UI Light" panose="020B0502040204020203" pitchFamily="34" charset="0"/>
            </a:endParaRPr>
          </a:p>
        </p:txBody>
      </p:sp>
      <p:sp>
        <p:nvSpPr>
          <p:cNvPr id="3" name="Content Placeholder 2"/>
          <p:cNvSpPr>
            <a:spLocks noGrp="1"/>
          </p:cNvSpPr>
          <p:nvPr>
            <p:ph idx="1"/>
          </p:nvPr>
        </p:nvSpPr>
        <p:spPr/>
        <p:txBody>
          <a:bodyPr>
            <a:normAutofit fontScale="92500" lnSpcReduction="10000"/>
          </a:bodyPr>
          <a:lstStyle/>
          <a:p>
            <a:endParaRPr lang="en-GB" dirty="0" smtClean="0"/>
          </a:p>
          <a:p>
            <a:r>
              <a:rPr lang="en-GB" sz="3600" dirty="0" smtClean="0">
                <a:latin typeface="Segoe UI Light" panose="020B0502040204020203" pitchFamily="34" charset="0"/>
                <a:cs typeface="Segoe UI Light" panose="020B0502040204020203" pitchFamily="34" charset="0"/>
              </a:rPr>
              <a:t>Increased exposure to game like situations.</a:t>
            </a:r>
          </a:p>
          <a:p>
            <a:pPr marL="0" indent="0">
              <a:buNone/>
            </a:pPr>
            <a:endParaRPr lang="en-GB" sz="3600" dirty="0" smtClean="0">
              <a:latin typeface="Segoe UI Light" panose="020B0502040204020203" pitchFamily="34" charset="0"/>
              <a:cs typeface="Segoe UI Light" panose="020B0502040204020203" pitchFamily="34" charset="0"/>
            </a:endParaRPr>
          </a:p>
          <a:p>
            <a:r>
              <a:rPr lang="en-GB" sz="3600" dirty="0" smtClean="0">
                <a:latin typeface="Segoe UI Light" panose="020B0502040204020203" pitchFamily="34" charset="0"/>
                <a:cs typeface="Segoe UI Light" panose="020B0502040204020203" pitchFamily="34" charset="0"/>
              </a:rPr>
              <a:t>Increased self awareness of ability level.</a:t>
            </a:r>
          </a:p>
          <a:p>
            <a:endParaRPr lang="en-GB" sz="3600" dirty="0" smtClean="0">
              <a:latin typeface="Segoe UI Light" panose="020B0502040204020203" pitchFamily="34" charset="0"/>
              <a:cs typeface="Segoe UI Light" panose="020B0502040204020203" pitchFamily="34" charset="0"/>
            </a:endParaRPr>
          </a:p>
          <a:p>
            <a:r>
              <a:rPr lang="en-GB" sz="3600" dirty="0" smtClean="0">
                <a:latin typeface="Segoe UI Light" panose="020B0502040204020203" pitchFamily="34" charset="0"/>
                <a:cs typeface="Segoe UI Light" panose="020B0502040204020203" pitchFamily="34" charset="0"/>
              </a:rPr>
              <a:t>Increased opportunity to make decisions.</a:t>
            </a:r>
          </a:p>
          <a:p>
            <a:endParaRPr lang="en-GB" sz="3600" dirty="0" smtClean="0">
              <a:latin typeface="Segoe UI Light" panose="020B0502040204020203" pitchFamily="34" charset="0"/>
              <a:cs typeface="Segoe UI Light" panose="020B0502040204020203" pitchFamily="34" charset="0"/>
            </a:endParaRPr>
          </a:p>
          <a:p>
            <a:r>
              <a:rPr lang="en-GB" sz="3600" dirty="0" smtClean="0">
                <a:latin typeface="Segoe UI Light" panose="020B0502040204020203" pitchFamily="34" charset="0"/>
                <a:cs typeface="Segoe UI Light" panose="020B0502040204020203" pitchFamily="34" charset="0"/>
              </a:rPr>
              <a:t>Increased sense of responsibility for players.</a:t>
            </a:r>
            <a:endParaRPr lang="en-GB" sz="3600" dirty="0">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1836180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1000"/>
                                        <p:tgtEl>
                                          <p:spTgt spid="3">
                                            <p:txEl>
                                              <p:pRg st="7" end="7"/>
                                            </p:txEl>
                                          </p:spTgt>
                                        </p:tgtEl>
                                      </p:cBhvr>
                                    </p:animEffect>
                                    <p:anim calcmode="lin" valueType="num">
                                      <p:cBhvr>
                                        <p:cTn id="2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GB" sz="4800" b="1" dirty="0">
                <a:latin typeface="Segoe UI Light" panose="020B0502040204020203" pitchFamily="34" charset="0"/>
                <a:cs typeface="Segoe UI Light" panose="020B0502040204020203" pitchFamily="34" charset="0"/>
              </a:rPr>
              <a:t>What is a mixed ability and what types can a coach have on his/her panel</a:t>
            </a:r>
            <a:r>
              <a:rPr lang="en-GB" sz="4800" b="1" dirty="0" smtClean="0">
                <a:latin typeface="Segoe UI Light" panose="020B0502040204020203" pitchFamily="34" charset="0"/>
                <a:cs typeface="Segoe UI Light" panose="020B0502040204020203" pitchFamily="34" charset="0"/>
              </a:rPr>
              <a:t>? </a:t>
            </a:r>
            <a:endParaRPr lang="en-GB" sz="4800" b="1" dirty="0">
              <a:latin typeface="Segoe UI Light" panose="020B0502040204020203" pitchFamily="34" charset="0"/>
              <a:cs typeface="Segoe UI Light" panose="020B0502040204020203" pitchFamily="34" charset="0"/>
            </a:endParaRPr>
          </a:p>
        </p:txBody>
      </p:sp>
      <p:sp>
        <p:nvSpPr>
          <p:cNvPr id="3" name="Content Placeholder 2"/>
          <p:cNvSpPr>
            <a:spLocks noGrp="1"/>
          </p:cNvSpPr>
          <p:nvPr>
            <p:ph idx="1"/>
          </p:nvPr>
        </p:nvSpPr>
        <p:spPr>
          <a:xfrm>
            <a:off x="1120000" y="2008505"/>
            <a:ext cx="10233800" cy="4351338"/>
          </a:xfrm>
        </p:spPr>
        <p:txBody>
          <a:bodyPr/>
          <a:lstStyle/>
          <a:p>
            <a:pPr marL="0" indent="0">
              <a:buNone/>
            </a:pPr>
            <a:r>
              <a:rPr lang="en-GB" i="1" dirty="0">
                <a:latin typeface="Segoe UI Light" panose="020B0502040204020203" pitchFamily="34" charset="0"/>
                <a:cs typeface="Segoe UI Light" panose="020B0502040204020203" pitchFamily="34" charset="0"/>
              </a:rPr>
              <a:t>Mixed ability refers to any person who has a different or mixed physical ability. It can also refer to anyone who has a different emotional or learning ability.</a:t>
            </a:r>
          </a:p>
          <a:p>
            <a:r>
              <a:rPr lang="en-GB" b="1" dirty="0">
                <a:latin typeface="Segoe UI Light" panose="020B0502040204020203" pitchFamily="34" charset="0"/>
                <a:cs typeface="Segoe UI Light" panose="020B0502040204020203" pitchFamily="34" charset="0"/>
              </a:rPr>
              <a:t>Skill level</a:t>
            </a:r>
          </a:p>
          <a:p>
            <a:r>
              <a:rPr lang="en-GB" b="1" dirty="0">
                <a:latin typeface="Segoe UI Light" panose="020B0502040204020203" pitchFamily="34" charset="0"/>
                <a:cs typeface="Segoe UI Light" panose="020B0502040204020203" pitchFamily="34" charset="0"/>
              </a:rPr>
              <a:t>Age or maturity</a:t>
            </a:r>
          </a:p>
          <a:p>
            <a:r>
              <a:rPr lang="en-GB" b="1" dirty="0">
                <a:latin typeface="Segoe UI Light" panose="020B0502040204020203" pitchFamily="34" charset="0"/>
                <a:cs typeface="Segoe UI Light" panose="020B0502040204020203" pitchFamily="34" charset="0"/>
              </a:rPr>
              <a:t>Intelligence</a:t>
            </a:r>
          </a:p>
          <a:p>
            <a:r>
              <a:rPr lang="en-GB" b="1" dirty="0" smtClean="0">
                <a:latin typeface="Segoe UI Light" panose="020B0502040204020203" pitchFamily="34" charset="0"/>
                <a:cs typeface="Segoe UI Light" panose="020B0502040204020203" pitchFamily="34" charset="0"/>
              </a:rPr>
              <a:t>Motivation/attitude </a:t>
            </a:r>
            <a:r>
              <a:rPr lang="en-GB" b="1" dirty="0">
                <a:latin typeface="Segoe UI Light" panose="020B0502040204020203" pitchFamily="34" charset="0"/>
                <a:cs typeface="Segoe UI Light" panose="020B0502040204020203" pitchFamily="34" charset="0"/>
              </a:rPr>
              <a:t>towards </a:t>
            </a:r>
            <a:r>
              <a:rPr lang="en-GB" b="1" dirty="0" smtClean="0">
                <a:latin typeface="Segoe UI Light" panose="020B0502040204020203" pitchFamily="34" charset="0"/>
                <a:cs typeface="Segoe UI Light" panose="020B0502040204020203" pitchFamily="34" charset="0"/>
              </a:rPr>
              <a:t>training</a:t>
            </a:r>
            <a:endParaRPr lang="en-GB" b="1" dirty="0">
              <a:latin typeface="Segoe UI Light" panose="020B0502040204020203" pitchFamily="34" charset="0"/>
              <a:cs typeface="Segoe UI Light" panose="020B0502040204020203" pitchFamily="34" charset="0"/>
            </a:endParaRPr>
          </a:p>
          <a:p>
            <a:r>
              <a:rPr lang="en-GB" b="1" dirty="0">
                <a:latin typeface="Segoe UI Light" panose="020B0502040204020203" pitchFamily="34" charset="0"/>
                <a:cs typeface="Segoe UI Light" panose="020B0502040204020203" pitchFamily="34" charset="0"/>
              </a:rPr>
              <a:t>Player </a:t>
            </a:r>
            <a:r>
              <a:rPr lang="en-GB" b="1" dirty="0" smtClean="0">
                <a:latin typeface="Segoe UI Light" panose="020B0502040204020203" pitchFamily="34" charset="0"/>
                <a:cs typeface="Segoe UI Light" panose="020B0502040204020203" pitchFamily="34" charset="0"/>
              </a:rPr>
              <a:t>reliance/autonomy</a:t>
            </a:r>
            <a:endParaRPr lang="en-GB" b="1" dirty="0">
              <a:latin typeface="Segoe UI Light" panose="020B0502040204020203" pitchFamily="34" charset="0"/>
              <a:cs typeface="Segoe UI Light" panose="020B0502040204020203" pitchFamily="34" charset="0"/>
            </a:endParaRPr>
          </a:p>
          <a:p>
            <a:r>
              <a:rPr lang="en-GB" b="1" dirty="0">
                <a:latin typeface="Segoe UI Light" panose="020B0502040204020203" pitchFamily="34" charset="0"/>
                <a:cs typeface="Segoe UI Light" panose="020B0502040204020203" pitchFamily="34" charset="0"/>
              </a:rPr>
              <a:t>Learning style</a:t>
            </a:r>
          </a:p>
          <a:p>
            <a:endParaRPr lang="en-GB" dirty="0"/>
          </a:p>
        </p:txBody>
      </p:sp>
      <p:pic>
        <p:nvPicPr>
          <p:cNvPr id="4" name="Picture 3"/>
          <p:cNvPicPr>
            <a:picLocks noChangeAspect="1"/>
          </p:cNvPicPr>
          <p:nvPr/>
        </p:nvPicPr>
        <p:blipFill>
          <a:blip r:embed="rId2"/>
          <a:stretch>
            <a:fillRect/>
          </a:stretch>
        </p:blipFill>
        <p:spPr>
          <a:xfrm>
            <a:off x="6963508" y="3348112"/>
            <a:ext cx="5108915" cy="3391840"/>
          </a:xfrm>
          <a:prstGeom prst="rect">
            <a:avLst/>
          </a:prstGeom>
        </p:spPr>
      </p:pic>
    </p:spTree>
    <p:extLst>
      <p:ext uri="{BB962C8B-B14F-4D97-AF65-F5344CB8AC3E}">
        <p14:creationId xmlns:p14="http://schemas.microsoft.com/office/powerpoint/2010/main" val="254390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4448"/>
            <a:ext cx="10515600" cy="1325563"/>
          </a:xfrm>
        </p:spPr>
        <p:txBody>
          <a:bodyPr>
            <a:noAutofit/>
          </a:bodyPr>
          <a:lstStyle/>
          <a:p>
            <a:pPr algn="ctr"/>
            <a:r>
              <a:rPr lang="en-GB" sz="4800" b="1" dirty="0">
                <a:latin typeface="Segoe UI Light" panose="020B0502040204020203" pitchFamily="34" charset="0"/>
                <a:cs typeface="Segoe UI Light" panose="020B0502040204020203" pitchFamily="34" charset="0"/>
              </a:rPr>
              <a:t>P</a:t>
            </a:r>
            <a:r>
              <a:rPr lang="en-GB" sz="4800" b="1" dirty="0" smtClean="0">
                <a:latin typeface="Segoe UI Light" panose="020B0502040204020203" pitchFamily="34" charset="0"/>
                <a:cs typeface="Segoe UI Light" panose="020B0502040204020203" pitchFamily="34" charset="0"/>
              </a:rPr>
              <a:t>ossible problems which may arise when coaching a mixed ability team.</a:t>
            </a:r>
            <a:endParaRPr lang="en-GB" sz="4800" b="1" dirty="0">
              <a:latin typeface="Segoe UI Light" panose="020B0502040204020203" pitchFamily="34" charset="0"/>
              <a:cs typeface="Segoe UI Light" panose="020B0502040204020203" pitchFamily="34" charset="0"/>
            </a:endParaRPr>
          </a:p>
        </p:txBody>
      </p:sp>
      <p:sp>
        <p:nvSpPr>
          <p:cNvPr id="5" name="Content Placeholder 4"/>
          <p:cNvSpPr>
            <a:spLocks noGrp="1"/>
          </p:cNvSpPr>
          <p:nvPr>
            <p:ph idx="1"/>
          </p:nvPr>
        </p:nvSpPr>
        <p:spPr>
          <a:xfrm>
            <a:off x="1120000" y="1825624"/>
            <a:ext cx="10233800" cy="4743987"/>
          </a:xfrm>
        </p:spPr>
        <p:txBody>
          <a:bodyPr>
            <a:normAutofit fontScale="32500" lnSpcReduction="20000"/>
          </a:bodyPr>
          <a:lstStyle/>
          <a:p>
            <a:pPr marL="0" indent="0">
              <a:buNone/>
            </a:pPr>
            <a:r>
              <a:rPr lang="en-GB" sz="8600" b="1" dirty="0" smtClean="0">
                <a:latin typeface="Segoe UI Light" panose="020B0502040204020203" pitchFamily="34" charset="0"/>
                <a:cs typeface="Segoe UI Light" panose="020B0502040204020203" pitchFamily="34" charset="0"/>
              </a:rPr>
              <a:t>Identifying levels of mixed abilities</a:t>
            </a:r>
          </a:p>
          <a:p>
            <a:r>
              <a:rPr lang="en-GB" sz="4300" dirty="0" smtClean="0">
                <a:latin typeface="Segoe UI Light" panose="020B0502040204020203" pitchFamily="34" charset="0"/>
                <a:cs typeface="Segoe UI Light" panose="020B0502040204020203" pitchFamily="34" charset="0"/>
              </a:rPr>
              <a:t>Various standards</a:t>
            </a:r>
          </a:p>
          <a:p>
            <a:r>
              <a:rPr lang="en-GB" sz="4300" dirty="0" smtClean="0">
                <a:latin typeface="Segoe UI Light" panose="020B0502040204020203" pitchFamily="34" charset="0"/>
                <a:cs typeface="Segoe UI Light" panose="020B0502040204020203" pitchFamily="34" charset="0"/>
              </a:rPr>
              <a:t>Individual player strengths and weaknesses</a:t>
            </a:r>
          </a:p>
          <a:p>
            <a:r>
              <a:rPr lang="en-GB" sz="4300" dirty="0">
                <a:latin typeface="Segoe UI Light" panose="020B0502040204020203" pitchFamily="34" charset="0"/>
                <a:cs typeface="Segoe UI Light" panose="020B0502040204020203" pitchFamily="34" charset="0"/>
              </a:rPr>
              <a:t>Different levels of interest and motivation</a:t>
            </a:r>
          </a:p>
          <a:p>
            <a:pPr marL="0" indent="0">
              <a:buNone/>
            </a:pPr>
            <a:endParaRPr lang="en-GB" b="1" dirty="0" smtClean="0">
              <a:latin typeface="Segoe UI Light" panose="020B0502040204020203" pitchFamily="34" charset="0"/>
              <a:cs typeface="Segoe UI Light" panose="020B0502040204020203" pitchFamily="34" charset="0"/>
            </a:endParaRPr>
          </a:p>
          <a:p>
            <a:pPr marL="0" indent="0">
              <a:buNone/>
            </a:pPr>
            <a:r>
              <a:rPr lang="en-GB" sz="8600" b="1" dirty="0" smtClean="0">
                <a:latin typeface="Segoe UI Light" panose="020B0502040204020203" pitchFamily="34" charset="0"/>
                <a:cs typeface="Segoe UI Light" panose="020B0502040204020203" pitchFamily="34" charset="0"/>
              </a:rPr>
              <a:t>Balancing time evenly </a:t>
            </a:r>
          </a:p>
          <a:p>
            <a:r>
              <a:rPr lang="en-GB" sz="4300" b="1" dirty="0" smtClean="0">
                <a:latin typeface="Segoe UI Light" panose="020B0502040204020203" pitchFamily="34" charset="0"/>
                <a:cs typeface="Segoe UI Light" panose="020B0502040204020203" pitchFamily="34" charset="0"/>
              </a:rPr>
              <a:t>Not enough time to focus on weaker/stronger players</a:t>
            </a:r>
          </a:p>
          <a:p>
            <a:pPr marL="0" indent="0">
              <a:buNone/>
            </a:pPr>
            <a:endParaRPr lang="en-GB" b="1" dirty="0" smtClean="0">
              <a:latin typeface="Segoe UI Light" panose="020B0502040204020203" pitchFamily="34" charset="0"/>
              <a:cs typeface="Segoe UI Light" panose="020B0502040204020203" pitchFamily="34" charset="0"/>
            </a:endParaRPr>
          </a:p>
          <a:p>
            <a:pPr marL="0" indent="0">
              <a:buNone/>
            </a:pPr>
            <a:r>
              <a:rPr lang="en-GB" sz="8600" b="1" dirty="0" smtClean="0">
                <a:latin typeface="Segoe UI Light" panose="020B0502040204020203" pitchFamily="34" charset="0"/>
                <a:cs typeface="Segoe UI Light" panose="020B0502040204020203" pitchFamily="34" charset="0"/>
              </a:rPr>
              <a:t>Achieving effective coaching for all</a:t>
            </a:r>
          </a:p>
          <a:p>
            <a:r>
              <a:rPr lang="en-GB" sz="4300" b="1" dirty="0">
                <a:latin typeface="Segoe UI Light" panose="020B0502040204020203" pitchFamily="34" charset="0"/>
                <a:cs typeface="Segoe UI Light" panose="020B0502040204020203" pitchFamily="34" charset="0"/>
              </a:rPr>
              <a:t>T</a:t>
            </a:r>
            <a:r>
              <a:rPr lang="en-GB" sz="4300" b="1" dirty="0" smtClean="0">
                <a:latin typeface="Segoe UI Light" panose="020B0502040204020203" pitchFamily="34" charset="0"/>
                <a:cs typeface="Segoe UI Light" panose="020B0502040204020203" pitchFamily="34" charset="0"/>
              </a:rPr>
              <a:t>oo easy/too difficult</a:t>
            </a:r>
          </a:p>
          <a:p>
            <a:r>
              <a:rPr lang="en-GB" sz="4300" b="1" dirty="0">
                <a:latin typeface="Segoe UI Light" panose="020B0502040204020203" pitchFamily="34" charset="0"/>
                <a:cs typeface="Segoe UI Light" panose="020B0502040204020203" pitchFamily="34" charset="0"/>
              </a:rPr>
              <a:t>Participation</a:t>
            </a:r>
          </a:p>
          <a:p>
            <a:r>
              <a:rPr lang="en-GB" sz="4300" b="1" dirty="0" smtClean="0">
                <a:latin typeface="Segoe UI Light" panose="020B0502040204020203" pitchFamily="34" charset="0"/>
                <a:cs typeface="Segoe UI Light" panose="020B0502040204020203" pitchFamily="34" charset="0"/>
              </a:rPr>
              <a:t>Discipline/focus</a:t>
            </a:r>
            <a:endParaRPr lang="en-GB" sz="4300" b="1" dirty="0">
              <a:latin typeface="Segoe UI Light" panose="020B0502040204020203" pitchFamily="34" charset="0"/>
              <a:cs typeface="Segoe UI Light" panose="020B0502040204020203" pitchFamily="34" charset="0"/>
            </a:endParaRPr>
          </a:p>
          <a:p>
            <a:pPr marL="0" indent="0">
              <a:buNone/>
            </a:pPr>
            <a:endParaRPr lang="en-GB" b="1" dirty="0" smtClean="0">
              <a:latin typeface="Segoe UI Light" panose="020B0502040204020203" pitchFamily="34" charset="0"/>
              <a:cs typeface="Segoe UI Light" panose="020B0502040204020203" pitchFamily="34" charset="0"/>
            </a:endParaRPr>
          </a:p>
          <a:p>
            <a:pPr marL="0" indent="0">
              <a:buNone/>
            </a:pPr>
            <a:r>
              <a:rPr lang="en-GB" sz="8600" b="1" dirty="0" smtClean="0">
                <a:latin typeface="Segoe UI Light" panose="020B0502040204020203" pitchFamily="34" charset="0"/>
                <a:cs typeface="Segoe UI Light" panose="020B0502040204020203" pitchFamily="34" charset="0"/>
              </a:rPr>
              <a:t>Communication</a:t>
            </a:r>
          </a:p>
          <a:p>
            <a:r>
              <a:rPr lang="en-GB" sz="4300" b="1" dirty="0" smtClean="0">
                <a:latin typeface="Segoe UI Light" panose="020B0502040204020203" pitchFamily="34" charset="0"/>
                <a:cs typeface="Segoe UI Light" panose="020B0502040204020203" pitchFamily="34" charset="0"/>
              </a:rPr>
              <a:t>Do they understand what you are saying?</a:t>
            </a:r>
          </a:p>
          <a:p>
            <a:pPr marL="0" indent="0">
              <a:buNone/>
            </a:pPr>
            <a:endParaRPr lang="en-GB" b="1" dirty="0" smtClean="0">
              <a:latin typeface="Segoe UI Light" panose="020B0502040204020203" pitchFamily="34" charset="0"/>
              <a:cs typeface="Segoe UI Light" panose="020B0502040204020203" pitchFamily="34" charset="0"/>
            </a:endParaRPr>
          </a:p>
          <a:p>
            <a:pPr marL="0" indent="0">
              <a:buNone/>
            </a:pPr>
            <a:endParaRPr lang="en-GB" dirty="0" smtClean="0"/>
          </a:p>
          <a:p>
            <a:endParaRPr lang="en-GB" dirty="0"/>
          </a:p>
          <a:p>
            <a:endParaRPr lang="en-GB" dirty="0" smtClean="0"/>
          </a:p>
          <a:p>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1808" y="5175323"/>
            <a:ext cx="3060192" cy="1682677"/>
          </a:xfrm>
          <a:prstGeom prst="rect">
            <a:avLst/>
          </a:prstGeom>
        </p:spPr>
      </p:pic>
    </p:spTree>
    <p:extLst>
      <p:ext uri="{BB962C8B-B14F-4D97-AF65-F5344CB8AC3E}">
        <p14:creationId xmlns:p14="http://schemas.microsoft.com/office/powerpoint/2010/main" val="1072433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anim calcmode="lin" valueType="num">
                                      <p:cBhvr>
                                        <p:cTn id="1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1000"/>
                                        <p:tgtEl>
                                          <p:spTgt spid="5">
                                            <p:txEl>
                                              <p:pRg st="2" end="2"/>
                                            </p:txEl>
                                          </p:spTgt>
                                        </p:tgtEl>
                                      </p:cBhvr>
                                    </p:animEffect>
                                    <p:anim calcmode="lin" valueType="num">
                                      <p:cBhvr>
                                        <p:cTn id="1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5">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1000"/>
                                        <p:tgtEl>
                                          <p:spTgt spid="5">
                                            <p:txEl>
                                              <p:pRg st="3" end="3"/>
                                            </p:txEl>
                                          </p:spTgt>
                                        </p:tgtEl>
                                      </p:cBhvr>
                                    </p:animEffect>
                                    <p:anim calcmode="lin" valueType="num">
                                      <p:cBhvr>
                                        <p:cTn id="23"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5">
                                            <p:txEl>
                                              <p:pRg st="5" end="5"/>
                                            </p:txEl>
                                          </p:spTgt>
                                        </p:tgtEl>
                                        <p:attrNameLst>
                                          <p:attrName>style.visibility</p:attrName>
                                        </p:attrNameLst>
                                      </p:cBhvr>
                                      <p:to>
                                        <p:strVal val="visible"/>
                                      </p:to>
                                    </p:set>
                                    <p:animEffect transition="in" filter="fade">
                                      <p:cBhvr>
                                        <p:cTn id="29" dur="1000"/>
                                        <p:tgtEl>
                                          <p:spTgt spid="5">
                                            <p:txEl>
                                              <p:pRg st="5" end="5"/>
                                            </p:txEl>
                                          </p:spTgt>
                                        </p:tgtEl>
                                      </p:cBhvr>
                                    </p:animEffect>
                                    <p:anim calcmode="lin" valueType="num">
                                      <p:cBhvr>
                                        <p:cTn id="30"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5">
                                            <p:txEl>
                                              <p:pRg st="5" end="5"/>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5">
                                            <p:txEl>
                                              <p:pRg st="6" end="6"/>
                                            </p:txEl>
                                          </p:spTgt>
                                        </p:tgtEl>
                                        <p:attrNameLst>
                                          <p:attrName>style.visibility</p:attrName>
                                        </p:attrNameLst>
                                      </p:cBhvr>
                                      <p:to>
                                        <p:strVal val="visible"/>
                                      </p:to>
                                    </p:set>
                                    <p:animEffect transition="in" filter="fade">
                                      <p:cBhvr>
                                        <p:cTn id="34" dur="1000"/>
                                        <p:tgtEl>
                                          <p:spTgt spid="5">
                                            <p:txEl>
                                              <p:pRg st="6" end="6"/>
                                            </p:txEl>
                                          </p:spTgt>
                                        </p:tgtEl>
                                      </p:cBhvr>
                                    </p:animEffect>
                                    <p:anim calcmode="lin" valueType="num">
                                      <p:cBhvr>
                                        <p:cTn id="35"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36"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5">
                                            <p:txEl>
                                              <p:pRg st="8" end="8"/>
                                            </p:txEl>
                                          </p:spTgt>
                                        </p:tgtEl>
                                        <p:attrNameLst>
                                          <p:attrName>style.visibility</p:attrName>
                                        </p:attrNameLst>
                                      </p:cBhvr>
                                      <p:to>
                                        <p:strVal val="visible"/>
                                      </p:to>
                                    </p:set>
                                    <p:animEffect transition="in" filter="fade">
                                      <p:cBhvr>
                                        <p:cTn id="41" dur="1000"/>
                                        <p:tgtEl>
                                          <p:spTgt spid="5">
                                            <p:txEl>
                                              <p:pRg st="8" end="8"/>
                                            </p:txEl>
                                          </p:spTgt>
                                        </p:tgtEl>
                                      </p:cBhvr>
                                    </p:animEffect>
                                    <p:anim calcmode="lin" valueType="num">
                                      <p:cBhvr>
                                        <p:cTn id="42" dur="1000" fill="hold"/>
                                        <p:tgtEl>
                                          <p:spTgt spid="5">
                                            <p:txEl>
                                              <p:pRg st="8" end="8"/>
                                            </p:txEl>
                                          </p:spTgt>
                                        </p:tgtEl>
                                        <p:attrNameLst>
                                          <p:attrName>ppt_x</p:attrName>
                                        </p:attrNameLst>
                                      </p:cBhvr>
                                      <p:tavLst>
                                        <p:tav tm="0">
                                          <p:val>
                                            <p:strVal val="#ppt_x"/>
                                          </p:val>
                                        </p:tav>
                                        <p:tav tm="100000">
                                          <p:val>
                                            <p:strVal val="#ppt_x"/>
                                          </p:val>
                                        </p:tav>
                                      </p:tavLst>
                                    </p:anim>
                                    <p:anim calcmode="lin" valueType="num">
                                      <p:cBhvr>
                                        <p:cTn id="43" dur="1000" fill="hold"/>
                                        <p:tgtEl>
                                          <p:spTgt spid="5">
                                            <p:txEl>
                                              <p:pRg st="8" end="8"/>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5">
                                            <p:txEl>
                                              <p:pRg st="9" end="9"/>
                                            </p:txEl>
                                          </p:spTgt>
                                        </p:tgtEl>
                                        <p:attrNameLst>
                                          <p:attrName>style.visibility</p:attrName>
                                        </p:attrNameLst>
                                      </p:cBhvr>
                                      <p:to>
                                        <p:strVal val="visible"/>
                                      </p:to>
                                    </p:set>
                                    <p:animEffect transition="in" filter="fade">
                                      <p:cBhvr>
                                        <p:cTn id="46" dur="1000"/>
                                        <p:tgtEl>
                                          <p:spTgt spid="5">
                                            <p:txEl>
                                              <p:pRg st="9" end="9"/>
                                            </p:txEl>
                                          </p:spTgt>
                                        </p:tgtEl>
                                      </p:cBhvr>
                                    </p:animEffect>
                                    <p:anim calcmode="lin" valueType="num">
                                      <p:cBhvr>
                                        <p:cTn id="47" dur="1000" fill="hold"/>
                                        <p:tgtEl>
                                          <p:spTgt spid="5">
                                            <p:txEl>
                                              <p:pRg st="9" end="9"/>
                                            </p:txEl>
                                          </p:spTgt>
                                        </p:tgtEl>
                                        <p:attrNameLst>
                                          <p:attrName>ppt_x</p:attrName>
                                        </p:attrNameLst>
                                      </p:cBhvr>
                                      <p:tavLst>
                                        <p:tav tm="0">
                                          <p:val>
                                            <p:strVal val="#ppt_x"/>
                                          </p:val>
                                        </p:tav>
                                        <p:tav tm="100000">
                                          <p:val>
                                            <p:strVal val="#ppt_x"/>
                                          </p:val>
                                        </p:tav>
                                      </p:tavLst>
                                    </p:anim>
                                    <p:anim calcmode="lin" valueType="num">
                                      <p:cBhvr>
                                        <p:cTn id="48" dur="1000" fill="hold"/>
                                        <p:tgtEl>
                                          <p:spTgt spid="5">
                                            <p:txEl>
                                              <p:pRg st="9" end="9"/>
                                            </p:txEl>
                                          </p:spTgt>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5">
                                            <p:txEl>
                                              <p:pRg st="10" end="10"/>
                                            </p:txEl>
                                          </p:spTgt>
                                        </p:tgtEl>
                                        <p:attrNameLst>
                                          <p:attrName>style.visibility</p:attrName>
                                        </p:attrNameLst>
                                      </p:cBhvr>
                                      <p:to>
                                        <p:strVal val="visible"/>
                                      </p:to>
                                    </p:set>
                                    <p:animEffect transition="in" filter="fade">
                                      <p:cBhvr>
                                        <p:cTn id="51" dur="1000"/>
                                        <p:tgtEl>
                                          <p:spTgt spid="5">
                                            <p:txEl>
                                              <p:pRg st="10" end="10"/>
                                            </p:txEl>
                                          </p:spTgt>
                                        </p:tgtEl>
                                      </p:cBhvr>
                                    </p:animEffect>
                                    <p:anim calcmode="lin" valueType="num">
                                      <p:cBhvr>
                                        <p:cTn id="52" dur="1000" fill="hold"/>
                                        <p:tgtEl>
                                          <p:spTgt spid="5">
                                            <p:txEl>
                                              <p:pRg st="10" end="10"/>
                                            </p:txEl>
                                          </p:spTgt>
                                        </p:tgtEl>
                                        <p:attrNameLst>
                                          <p:attrName>ppt_x</p:attrName>
                                        </p:attrNameLst>
                                      </p:cBhvr>
                                      <p:tavLst>
                                        <p:tav tm="0">
                                          <p:val>
                                            <p:strVal val="#ppt_x"/>
                                          </p:val>
                                        </p:tav>
                                        <p:tav tm="100000">
                                          <p:val>
                                            <p:strVal val="#ppt_x"/>
                                          </p:val>
                                        </p:tav>
                                      </p:tavLst>
                                    </p:anim>
                                    <p:anim calcmode="lin" valueType="num">
                                      <p:cBhvr>
                                        <p:cTn id="53" dur="1000" fill="hold"/>
                                        <p:tgtEl>
                                          <p:spTgt spid="5">
                                            <p:txEl>
                                              <p:pRg st="10" end="10"/>
                                            </p:txEl>
                                          </p:spTgt>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5">
                                            <p:txEl>
                                              <p:pRg st="11" end="11"/>
                                            </p:txEl>
                                          </p:spTgt>
                                        </p:tgtEl>
                                        <p:attrNameLst>
                                          <p:attrName>style.visibility</p:attrName>
                                        </p:attrNameLst>
                                      </p:cBhvr>
                                      <p:to>
                                        <p:strVal val="visible"/>
                                      </p:to>
                                    </p:set>
                                    <p:animEffect transition="in" filter="fade">
                                      <p:cBhvr>
                                        <p:cTn id="56" dur="1000"/>
                                        <p:tgtEl>
                                          <p:spTgt spid="5">
                                            <p:txEl>
                                              <p:pRg st="11" end="11"/>
                                            </p:txEl>
                                          </p:spTgt>
                                        </p:tgtEl>
                                      </p:cBhvr>
                                    </p:animEffect>
                                    <p:anim calcmode="lin" valueType="num">
                                      <p:cBhvr>
                                        <p:cTn id="57" dur="1000" fill="hold"/>
                                        <p:tgtEl>
                                          <p:spTgt spid="5">
                                            <p:txEl>
                                              <p:pRg st="11" end="11"/>
                                            </p:txEl>
                                          </p:spTgt>
                                        </p:tgtEl>
                                        <p:attrNameLst>
                                          <p:attrName>ppt_x</p:attrName>
                                        </p:attrNameLst>
                                      </p:cBhvr>
                                      <p:tavLst>
                                        <p:tav tm="0">
                                          <p:val>
                                            <p:strVal val="#ppt_x"/>
                                          </p:val>
                                        </p:tav>
                                        <p:tav tm="100000">
                                          <p:val>
                                            <p:strVal val="#ppt_x"/>
                                          </p:val>
                                        </p:tav>
                                      </p:tavLst>
                                    </p:anim>
                                    <p:anim calcmode="lin" valueType="num">
                                      <p:cBhvr>
                                        <p:cTn id="58" dur="1000" fill="hold"/>
                                        <p:tgtEl>
                                          <p:spTgt spid="5">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5">
                                            <p:txEl>
                                              <p:pRg st="13" end="13"/>
                                            </p:txEl>
                                          </p:spTgt>
                                        </p:tgtEl>
                                        <p:attrNameLst>
                                          <p:attrName>style.visibility</p:attrName>
                                        </p:attrNameLst>
                                      </p:cBhvr>
                                      <p:to>
                                        <p:strVal val="visible"/>
                                      </p:to>
                                    </p:set>
                                    <p:animEffect transition="in" filter="fade">
                                      <p:cBhvr>
                                        <p:cTn id="63" dur="1000"/>
                                        <p:tgtEl>
                                          <p:spTgt spid="5">
                                            <p:txEl>
                                              <p:pRg st="13" end="13"/>
                                            </p:txEl>
                                          </p:spTgt>
                                        </p:tgtEl>
                                      </p:cBhvr>
                                    </p:animEffect>
                                    <p:anim calcmode="lin" valueType="num">
                                      <p:cBhvr>
                                        <p:cTn id="64" dur="1000" fill="hold"/>
                                        <p:tgtEl>
                                          <p:spTgt spid="5">
                                            <p:txEl>
                                              <p:pRg st="13" end="13"/>
                                            </p:txEl>
                                          </p:spTgt>
                                        </p:tgtEl>
                                        <p:attrNameLst>
                                          <p:attrName>ppt_x</p:attrName>
                                        </p:attrNameLst>
                                      </p:cBhvr>
                                      <p:tavLst>
                                        <p:tav tm="0">
                                          <p:val>
                                            <p:strVal val="#ppt_x"/>
                                          </p:val>
                                        </p:tav>
                                        <p:tav tm="100000">
                                          <p:val>
                                            <p:strVal val="#ppt_x"/>
                                          </p:val>
                                        </p:tav>
                                      </p:tavLst>
                                    </p:anim>
                                    <p:anim calcmode="lin" valueType="num">
                                      <p:cBhvr>
                                        <p:cTn id="65" dur="1000" fill="hold"/>
                                        <p:tgtEl>
                                          <p:spTgt spid="5">
                                            <p:txEl>
                                              <p:pRg st="13" end="13"/>
                                            </p:txEl>
                                          </p:spTgt>
                                        </p:tgtEl>
                                        <p:attrNameLst>
                                          <p:attrName>ppt_y</p:attrName>
                                        </p:attrNameLst>
                                      </p:cBhvr>
                                      <p:tavLst>
                                        <p:tav tm="0">
                                          <p:val>
                                            <p:strVal val="#ppt_y+.1"/>
                                          </p:val>
                                        </p:tav>
                                        <p:tav tm="100000">
                                          <p:val>
                                            <p:strVal val="#ppt_y"/>
                                          </p:val>
                                        </p:tav>
                                      </p:tavLst>
                                    </p:anim>
                                  </p:childTnLst>
                                </p:cTn>
                              </p:par>
                              <p:par>
                                <p:cTn id="66" presetID="42" presetClass="entr" presetSubtype="0" fill="hold" nodeType="withEffect">
                                  <p:stCondLst>
                                    <p:cond delay="0"/>
                                  </p:stCondLst>
                                  <p:childTnLst>
                                    <p:set>
                                      <p:cBhvr>
                                        <p:cTn id="67" dur="1" fill="hold">
                                          <p:stCondLst>
                                            <p:cond delay="0"/>
                                          </p:stCondLst>
                                        </p:cTn>
                                        <p:tgtEl>
                                          <p:spTgt spid="5">
                                            <p:txEl>
                                              <p:pRg st="14" end="14"/>
                                            </p:txEl>
                                          </p:spTgt>
                                        </p:tgtEl>
                                        <p:attrNameLst>
                                          <p:attrName>style.visibility</p:attrName>
                                        </p:attrNameLst>
                                      </p:cBhvr>
                                      <p:to>
                                        <p:strVal val="visible"/>
                                      </p:to>
                                    </p:set>
                                    <p:animEffect transition="in" filter="fade">
                                      <p:cBhvr>
                                        <p:cTn id="68" dur="1000"/>
                                        <p:tgtEl>
                                          <p:spTgt spid="5">
                                            <p:txEl>
                                              <p:pRg st="14" end="14"/>
                                            </p:txEl>
                                          </p:spTgt>
                                        </p:tgtEl>
                                      </p:cBhvr>
                                    </p:animEffect>
                                    <p:anim calcmode="lin" valueType="num">
                                      <p:cBhvr>
                                        <p:cTn id="69" dur="1000" fill="hold"/>
                                        <p:tgtEl>
                                          <p:spTgt spid="5">
                                            <p:txEl>
                                              <p:pRg st="14" end="14"/>
                                            </p:txEl>
                                          </p:spTgt>
                                        </p:tgtEl>
                                        <p:attrNameLst>
                                          <p:attrName>ppt_x</p:attrName>
                                        </p:attrNameLst>
                                      </p:cBhvr>
                                      <p:tavLst>
                                        <p:tav tm="0">
                                          <p:val>
                                            <p:strVal val="#ppt_x"/>
                                          </p:val>
                                        </p:tav>
                                        <p:tav tm="100000">
                                          <p:val>
                                            <p:strVal val="#ppt_x"/>
                                          </p:val>
                                        </p:tav>
                                      </p:tavLst>
                                    </p:anim>
                                    <p:anim calcmode="lin" valueType="num">
                                      <p:cBhvr>
                                        <p:cTn id="70" dur="1000" fill="hold"/>
                                        <p:tgtEl>
                                          <p:spTgt spid="5">
                                            <p:txEl>
                                              <p:pRg st="14" end="1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GB" sz="4800" dirty="0" smtClean="0"/>
              <a:t>How do we cater for these mixed abilities in a Games Based approach to training? </a:t>
            </a:r>
            <a:endParaRPr lang="en-GB" sz="4800" dirty="0"/>
          </a:p>
        </p:txBody>
      </p:sp>
      <p:sp>
        <p:nvSpPr>
          <p:cNvPr id="3" name="Content Placeholder 2"/>
          <p:cNvSpPr>
            <a:spLocks noGrp="1"/>
          </p:cNvSpPr>
          <p:nvPr>
            <p:ph idx="1"/>
          </p:nvPr>
        </p:nvSpPr>
        <p:spPr/>
        <p:txBody>
          <a:bodyPr/>
          <a:lstStyle/>
          <a:p>
            <a:pPr marL="0" indent="0">
              <a:buNone/>
            </a:pPr>
            <a:endParaRPr lang="en-GB" dirty="0"/>
          </a:p>
          <a:p>
            <a:r>
              <a:rPr lang="en-GB" dirty="0" smtClean="0">
                <a:latin typeface="Segoe UI Light" panose="020B0502040204020203" pitchFamily="34" charset="0"/>
                <a:cs typeface="Segoe UI Light" panose="020B0502040204020203" pitchFamily="34" charset="0"/>
              </a:rPr>
              <a:t>Assess the players</a:t>
            </a:r>
          </a:p>
          <a:p>
            <a:endParaRPr lang="en-GB" dirty="0" smtClean="0">
              <a:latin typeface="Segoe UI Light" panose="020B0502040204020203" pitchFamily="34" charset="0"/>
              <a:cs typeface="Segoe UI Light" panose="020B0502040204020203" pitchFamily="34" charset="0"/>
            </a:endParaRPr>
          </a:p>
          <a:p>
            <a:r>
              <a:rPr lang="en-GB" dirty="0" smtClean="0">
                <a:latin typeface="Segoe UI Light" panose="020B0502040204020203" pitchFamily="34" charset="0"/>
                <a:cs typeface="Segoe UI Light" panose="020B0502040204020203" pitchFamily="34" charset="0"/>
              </a:rPr>
              <a:t>Become aware of the individuals</a:t>
            </a:r>
          </a:p>
          <a:p>
            <a:endParaRPr lang="en-GB" dirty="0" smtClean="0">
              <a:latin typeface="Segoe UI Light" panose="020B0502040204020203" pitchFamily="34" charset="0"/>
              <a:cs typeface="Segoe UI Light" panose="020B0502040204020203" pitchFamily="34" charset="0"/>
            </a:endParaRPr>
          </a:p>
          <a:p>
            <a:r>
              <a:rPr lang="en-GB" dirty="0" smtClean="0">
                <a:latin typeface="Segoe UI Light" panose="020B0502040204020203" pitchFamily="34" charset="0"/>
                <a:cs typeface="Segoe UI Light" panose="020B0502040204020203" pitchFamily="34" charset="0"/>
              </a:rPr>
              <a:t>Plan effective sessions</a:t>
            </a:r>
          </a:p>
          <a:p>
            <a:pPr marL="0" indent="0">
              <a:buNone/>
            </a:pPr>
            <a:endParaRPr lang="en-GB" dirty="0" smtClean="0">
              <a:latin typeface="Segoe UI Light" panose="020B0502040204020203" pitchFamily="34" charset="0"/>
              <a:cs typeface="Segoe UI Light" panose="020B0502040204020203" pitchFamily="34" charset="0"/>
            </a:endParaRPr>
          </a:p>
          <a:p>
            <a:r>
              <a:rPr lang="en-GB" dirty="0" smtClean="0">
                <a:latin typeface="Segoe UI Light" panose="020B0502040204020203" pitchFamily="34" charset="0"/>
                <a:cs typeface="Segoe UI Light" panose="020B0502040204020203" pitchFamily="34" charset="0"/>
              </a:rPr>
              <a:t>Introduce proper communication </a:t>
            </a:r>
            <a:endParaRPr lang="en-GB" dirty="0">
              <a:latin typeface="Segoe UI Light" panose="020B0502040204020203" pitchFamily="34" charset="0"/>
              <a:cs typeface="Segoe UI Light" panose="020B0502040204020203" pitchFamily="34" charset="0"/>
            </a:endParaRPr>
          </a:p>
        </p:txBody>
      </p:sp>
      <p:pic>
        <p:nvPicPr>
          <p:cNvPr id="4" name="Picture 3"/>
          <p:cNvPicPr>
            <a:picLocks noChangeAspect="1"/>
          </p:cNvPicPr>
          <p:nvPr/>
        </p:nvPicPr>
        <p:blipFill>
          <a:blip r:embed="rId2"/>
          <a:stretch>
            <a:fillRect/>
          </a:stretch>
        </p:blipFill>
        <p:spPr>
          <a:xfrm>
            <a:off x="7117373" y="3729771"/>
            <a:ext cx="4236427" cy="2447192"/>
          </a:xfrm>
          <a:prstGeom prst="rect">
            <a:avLst/>
          </a:prstGeom>
        </p:spPr>
      </p:pic>
    </p:spTree>
    <p:extLst>
      <p:ext uri="{BB962C8B-B14F-4D97-AF65-F5344CB8AC3E}">
        <p14:creationId xmlns:p14="http://schemas.microsoft.com/office/powerpoint/2010/main" val="3256895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1000"/>
                                        <p:tgtEl>
                                          <p:spTgt spid="3">
                                            <p:txEl>
                                              <p:pRg st="7" end="7"/>
                                            </p:txEl>
                                          </p:spTgt>
                                        </p:tgtEl>
                                      </p:cBhvr>
                                    </p:animEffect>
                                    <p:anim calcmode="lin" valueType="num">
                                      <p:cBhvr>
                                        <p:cTn id="2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5658" y="137477"/>
            <a:ext cx="10515600" cy="1325563"/>
          </a:xfrm>
        </p:spPr>
        <p:txBody>
          <a:bodyPr>
            <a:normAutofit/>
          </a:bodyPr>
          <a:lstStyle/>
          <a:p>
            <a:pPr algn="ctr"/>
            <a:r>
              <a:rPr lang="en-GB" sz="4800" b="1" dirty="0">
                <a:latin typeface="Segoe UI Light" panose="020B0502040204020203" pitchFamily="34" charset="0"/>
                <a:cs typeface="Segoe UI Light" panose="020B0502040204020203" pitchFamily="34" charset="0"/>
              </a:rPr>
              <a:t>Support play/breaking tackle drill</a:t>
            </a:r>
          </a:p>
        </p:txBody>
      </p:sp>
      <p:pic>
        <p:nvPicPr>
          <p:cNvPr id="4" name="Content Placeholder 3"/>
          <p:cNvPicPr>
            <a:picLocks noGrp="1"/>
          </p:cNvPicPr>
          <p:nvPr>
            <p:ph idx="1"/>
          </p:nvPr>
        </p:nvPicPr>
        <p:blipFill>
          <a:blip r:embed="rId2"/>
          <a:stretch>
            <a:fillRect/>
          </a:stretch>
        </p:blipFill>
        <p:spPr>
          <a:xfrm>
            <a:off x="6625886" y="1280160"/>
            <a:ext cx="5345720" cy="5359791"/>
          </a:xfrm>
          <a:prstGeom prst="rect">
            <a:avLst/>
          </a:prstGeom>
        </p:spPr>
      </p:pic>
      <p:sp>
        <p:nvSpPr>
          <p:cNvPr id="5" name="TextBox 4"/>
          <p:cNvSpPr txBox="1"/>
          <p:nvPr/>
        </p:nvSpPr>
        <p:spPr>
          <a:xfrm>
            <a:off x="203200" y="1280160"/>
            <a:ext cx="6197600" cy="5078313"/>
          </a:xfrm>
          <a:prstGeom prst="rect">
            <a:avLst/>
          </a:prstGeom>
          <a:noFill/>
        </p:spPr>
        <p:txBody>
          <a:bodyPr wrap="square" rtlCol="0">
            <a:spAutoFit/>
          </a:bodyPr>
          <a:lstStyle/>
          <a:p>
            <a:pPr marL="342900" indent="-342900">
              <a:buFont typeface="+mj-lt"/>
              <a:buAutoNum type="arabicPeriod"/>
            </a:pPr>
            <a:r>
              <a:rPr lang="en-GB" dirty="0">
                <a:latin typeface="Segoe UI Light" panose="020B0502040204020203" pitchFamily="34" charset="0"/>
                <a:cs typeface="Segoe UI Light" panose="020B0502040204020203" pitchFamily="34" charset="0"/>
              </a:rPr>
              <a:t>U</a:t>
            </a:r>
            <a:r>
              <a:rPr lang="en-GB" dirty="0" smtClean="0">
                <a:latin typeface="Segoe UI Light" panose="020B0502040204020203" pitchFamily="34" charset="0"/>
                <a:cs typeface="Segoe UI Light" panose="020B0502040204020203" pitchFamily="34" charset="0"/>
              </a:rPr>
              <a:t>sing </a:t>
            </a:r>
            <a:r>
              <a:rPr lang="en-GB" dirty="0">
                <a:latin typeface="Segoe UI Light" panose="020B0502040204020203" pitchFamily="34" charset="0"/>
                <a:cs typeface="Segoe UI Light" panose="020B0502040204020203" pitchFamily="34" charset="0"/>
              </a:rPr>
              <a:t>a rectangular grid 3 v3 line up in the middle. Each team has a last man back(LMB) that protects the end line</a:t>
            </a:r>
            <a:r>
              <a:rPr lang="en-GB" dirty="0" smtClean="0">
                <a:latin typeface="Segoe UI Light" panose="020B0502040204020203" pitchFamily="34" charset="0"/>
                <a:cs typeface="Segoe UI Light" panose="020B0502040204020203" pitchFamily="34" charset="0"/>
              </a:rPr>
              <a:t>.</a:t>
            </a:r>
          </a:p>
          <a:p>
            <a:pPr marL="342900" indent="-342900">
              <a:buFont typeface="+mj-lt"/>
              <a:buAutoNum type="arabicPeriod"/>
            </a:pPr>
            <a:r>
              <a:rPr lang="en-GB" dirty="0" smtClean="0">
                <a:latin typeface="Segoe UI Light" panose="020B0502040204020203" pitchFamily="34" charset="0"/>
                <a:cs typeface="Segoe UI Light" panose="020B0502040204020203" pitchFamily="34" charset="0"/>
              </a:rPr>
              <a:t>The </a:t>
            </a:r>
            <a:r>
              <a:rPr lang="en-GB" dirty="0">
                <a:latin typeface="Segoe UI Light" panose="020B0502040204020203" pitchFamily="34" charset="0"/>
                <a:cs typeface="Segoe UI Light" panose="020B0502040204020203" pitchFamily="34" charset="0"/>
              </a:rPr>
              <a:t>ball starts on the ground where players must battle to rise it</a:t>
            </a:r>
            <a:r>
              <a:rPr lang="en-GB" dirty="0" smtClean="0">
                <a:latin typeface="Segoe UI Light" panose="020B0502040204020203" pitchFamily="34" charset="0"/>
                <a:cs typeface="Segoe UI Light" panose="020B0502040204020203" pitchFamily="34" charset="0"/>
              </a:rPr>
              <a:t>.</a:t>
            </a:r>
          </a:p>
          <a:p>
            <a:pPr marL="342900" indent="-342900">
              <a:buFont typeface="+mj-lt"/>
              <a:buAutoNum type="arabicPeriod"/>
            </a:pPr>
            <a:r>
              <a:rPr lang="en-GB" dirty="0" smtClean="0">
                <a:latin typeface="Segoe UI Light" panose="020B0502040204020203" pitchFamily="34" charset="0"/>
                <a:cs typeface="Segoe UI Light" panose="020B0502040204020203" pitchFamily="34" charset="0"/>
              </a:rPr>
              <a:t>The </a:t>
            </a:r>
            <a:r>
              <a:rPr lang="en-GB" dirty="0">
                <a:latin typeface="Segoe UI Light" panose="020B0502040204020203" pitchFamily="34" charset="0"/>
                <a:cs typeface="Segoe UI Light" panose="020B0502040204020203" pitchFamily="34" charset="0"/>
              </a:rPr>
              <a:t>team that wins possession must </a:t>
            </a:r>
            <a:r>
              <a:rPr lang="en-GB" dirty="0" err="1">
                <a:latin typeface="Segoe UI Light" panose="020B0502040204020203" pitchFamily="34" charset="0"/>
                <a:cs typeface="Segoe UI Light" panose="020B0502040204020203" pitchFamily="34" charset="0"/>
              </a:rPr>
              <a:t>handpass</a:t>
            </a:r>
            <a:r>
              <a:rPr lang="en-GB" dirty="0">
                <a:latin typeface="Segoe UI Light" panose="020B0502040204020203" pitchFamily="34" charset="0"/>
                <a:cs typeface="Segoe UI Light" panose="020B0502040204020203" pitchFamily="34" charset="0"/>
              </a:rPr>
              <a:t> the ball to each other working the ball past the opposition LMB over the line</a:t>
            </a:r>
            <a:r>
              <a:rPr lang="en-GB" dirty="0" smtClean="0">
                <a:latin typeface="Segoe UI Light" panose="020B0502040204020203" pitchFamily="34" charset="0"/>
                <a:cs typeface="Segoe UI Light" panose="020B0502040204020203" pitchFamily="34" charset="0"/>
              </a:rPr>
              <a:t>.</a:t>
            </a:r>
          </a:p>
          <a:p>
            <a:pPr marL="342900" indent="-342900">
              <a:buFont typeface="+mj-lt"/>
              <a:buAutoNum type="arabicPeriod"/>
            </a:pPr>
            <a:r>
              <a:rPr lang="en-GB" dirty="0" smtClean="0">
                <a:latin typeface="Segoe UI Light" panose="020B0502040204020203" pitchFamily="34" charset="0"/>
                <a:cs typeface="Segoe UI Light" panose="020B0502040204020203" pitchFamily="34" charset="0"/>
              </a:rPr>
              <a:t>When </a:t>
            </a:r>
            <a:r>
              <a:rPr lang="en-GB" dirty="0">
                <a:latin typeface="Segoe UI Light" panose="020B0502040204020203" pitchFamily="34" charset="0"/>
                <a:cs typeface="Segoe UI Light" panose="020B0502040204020203" pitchFamily="34" charset="0"/>
              </a:rPr>
              <a:t>a score is achieved the LMB is changed and play begins with the ball starting again in the middle</a:t>
            </a:r>
            <a:r>
              <a:rPr lang="en-GB" dirty="0" smtClean="0">
                <a:latin typeface="Segoe UI Light" panose="020B0502040204020203" pitchFamily="34" charset="0"/>
                <a:cs typeface="Segoe UI Light" panose="020B0502040204020203" pitchFamily="34" charset="0"/>
              </a:rPr>
              <a:t>.</a:t>
            </a:r>
          </a:p>
          <a:p>
            <a:r>
              <a:rPr lang="en-GB" dirty="0">
                <a:latin typeface="Segoe UI Light" panose="020B0502040204020203" pitchFamily="34" charset="0"/>
                <a:cs typeface="Segoe UI Light" panose="020B0502040204020203" pitchFamily="34" charset="0"/>
              </a:rPr>
              <a:t/>
            </a:r>
            <a:br>
              <a:rPr lang="en-GB" dirty="0">
                <a:latin typeface="Segoe UI Light" panose="020B0502040204020203" pitchFamily="34" charset="0"/>
                <a:cs typeface="Segoe UI Light" panose="020B0502040204020203" pitchFamily="34" charset="0"/>
              </a:rPr>
            </a:br>
            <a:r>
              <a:rPr lang="en-GB" b="1" dirty="0" smtClean="0">
                <a:solidFill>
                  <a:srgbClr val="FF0000"/>
                </a:solidFill>
                <a:latin typeface="Segoe UI Light" panose="020B0502040204020203" pitchFamily="34" charset="0"/>
                <a:cs typeface="Segoe UI Light" panose="020B0502040204020203" pitchFamily="34" charset="0"/>
              </a:rPr>
              <a:t>Progressions:</a:t>
            </a:r>
          </a:p>
          <a:p>
            <a:pPr marL="342900" indent="-342900">
              <a:buFont typeface="+mj-lt"/>
              <a:buAutoNum type="arabicPeriod"/>
            </a:pPr>
            <a:r>
              <a:rPr lang="en-GB" dirty="0" smtClean="0">
                <a:latin typeface="Segoe UI Light" panose="020B0502040204020203" pitchFamily="34" charset="0"/>
                <a:cs typeface="Segoe UI Light" panose="020B0502040204020203" pitchFamily="34" charset="0"/>
              </a:rPr>
              <a:t>When </a:t>
            </a:r>
            <a:r>
              <a:rPr lang="en-GB" dirty="0">
                <a:latin typeface="Segoe UI Light" panose="020B0502040204020203" pitchFamily="34" charset="0"/>
                <a:cs typeface="Segoe UI Light" panose="020B0502040204020203" pitchFamily="34" charset="0"/>
              </a:rPr>
              <a:t>the team wins the ball off the opposition, they must work the ball back to their LMB first before beginning their attack back towards the opposition line</a:t>
            </a:r>
            <a:r>
              <a:rPr lang="en-GB" dirty="0" smtClean="0">
                <a:latin typeface="Segoe UI Light" panose="020B0502040204020203" pitchFamily="34" charset="0"/>
                <a:cs typeface="Segoe UI Light" panose="020B0502040204020203" pitchFamily="34" charset="0"/>
              </a:rPr>
              <a:t>.</a:t>
            </a:r>
          </a:p>
          <a:p>
            <a:pPr marL="342900" indent="-342900">
              <a:buFont typeface="+mj-lt"/>
              <a:buAutoNum type="arabicPeriod"/>
            </a:pPr>
            <a:r>
              <a:rPr lang="en-GB" dirty="0" smtClean="0">
                <a:latin typeface="Segoe UI Light" panose="020B0502040204020203" pitchFamily="34" charset="0"/>
                <a:cs typeface="Segoe UI Light" panose="020B0502040204020203" pitchFamily="34" charset="0"/>
              </a:rPr>
              <a:t>Players </a:t>
            </a:r>
            <a:r>
              <a:rPr lang="en-GB" dirty="0">
                <a:latin typeface="Segoe UI Light" panose="020B0502040204020203" pitchFamily="34" charset="0"/>
                <a:cs typeface="Segoe UI Light" panose="020B0502040204020203" pitchFamily="34" charset="0"/>
              </a:rPr>
              <a:t>are allowed strike pass to each other or back to their keeper</a:t>
            </a:r>
            <a:r>
              <a:rPr lang="en-GB" dirty="0" smtClean="0">
                <a:latin typeface="Segoe UI Light" panose="020B0502040204020203" pitchFamily="34" charset="0"/>
                <a:cs typeface="Segoe UI Light" panose="020B0502040204020203" pitchFamily="34" charset="0"/>
              </a:rPr>
              <a:t>.</a:t>
            </a:r>
          </a:p>
          <a:p>
            <a:pPr marL="342900" indent="-342900">
              <a:buFont typeface="+mj-lt"/>
              <a:buAutoNum type="arabicPeriod"/>
            </a:pPr>
            <a:r>
              <a:rPr lang="en-GB" dirty="0" smtClean="0">
                <a:latin typeface="Segoe UI Light" panose="020B0502040204020203" pitchFamily="34" charset="0"/>
                <a:cs typeface="Segoe UI Light" panose="020B0502040204020203" pitchFamily="34" charset="0"/>
              </a:rPr>
              <a:t>Add </a:t>
            </a:r>
            <a:r>
              <a:rPr lang="en-GB" dirty="0">
                <a:latin typeface="Segoe UI Light" panose="020B0502040204020203" pitchFamily="34" charset="0"/>
                <a:cs typeface="Segoe UI Light" panose="020B0502040204020203" pitchFamily="34" charset="0"/>
              </a:rPr>
              <a:t>players to increase intensity.</a:t>
            </a:r>
            <a:br>
              <a:rPr lang="en-GB" dirty="0">
                <a:latin typeface="Segoe UI Light" panose="020B0502040204020203" pitchFamily="34" charset="0"/>
                <a:cs typeface="Segoe UI Light" panose="020B0502040204020203" pitchFamily="34" charset="0"/>
              </a:rPr>
            </a:br>
            <a:endParaRPr lang="en-GB" dirty="0">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1671687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docProps/app.xml><?xml version="1.0" encoding="utf-8"?>
<Properties xmlns="http://schemas.openxmlformats.org/officeDocument/2006/extended-properties" xmlns:vt="http://schemas.openxmlformats.org/officeDocument/2006/docPropsVTypes">
  <Template>TM04033923[[fn=Depth]]</Template>
  <TotalTime>14</TotalTime>
  <Words>327</Words>
  <Application>Microsoft Office PowerPoint</Application>
  <PresentationFormat>Widescreen</PresentationFormat>
  <Paragraphs>58</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Corbel</vt:lpstr>
      <vt:lpstr>Segoe UI Light</vt:lpstr>
      <vt:lpstr>Depth</vt:lpstr>
      <vt:lpstr>What is a Games Based approach to training?</vt:lpstr>
      <vt:lpstr>The key outcomes from a Games Based approach to coaching are:</vt:lpstr>
      <vt:lpstr>What is a mixed ability and what types can a coach have on his/her panel? </vt:lpstr>
      <vt:lpstr>Possible problems which may arise when coaching a mixed ability team.</vt:lpstr>
      <vt:lpstr>How do we cater for these mixed abilities in a Games Based approach to training? </vt:lpstr>
      <vt:lpstr>Support play/breaking tackle drill</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Ciara Allen</dc:creator>
  <cp:lastModifiedBy>CianNelson</cp:lastModifiedBy>
  <cp:revision>85</cp:revision>
  <dcterms:created xsi:type="dcterms:W3CDTF">2017-01-01T14:54:25Z</dcterms:created>
  <dcterms:modified xsi:type="dcterms:W3CDTF">2017-01-12T12:39:54Z</dcterms:modified>
</cp:coreProperties>
</file>